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-126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600" dirty="0" smtClean="0"/>
              <a:t>SA PAULUSE KIRIK       2005</a:t>
            </a:r>
            <a:endParaRPr lang="et-EE" sz="66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sz="6000" dirty="0" smtClean="0"/>
          </a:p>
          <a:p>
            <a:r>
              <a:rPr lang="et-EE" sz="6000" dirty="0" smtClean="0"/>
              <a:t>1000 istekohta</a:t>
            </a:r>
          </a:p>
          <a:p>
            <a:r>
              <a:rPr lang="et-EE" sz="6000" dirty="0" smtClean="0"/>
              <a:t>LE suurim orel</a:t>
            </a:r>
            <a:endParaRPr lang="et-EE" sz="6000" dirty="0"/>
          </a:p>
        </p:txBody>
      </p:sp>
    </p:spTree>
    <p:extLst>
      <p:ext uri="{BB962C8B-B14F-4D97-AF65-F5344CB8AC3E}">
        <p14:creationId xmlns:p14="http://schemas.microsoft.com/office/powerpoint/2010/main" val="1902546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7 uut töökohta</a:t>
            </a:r>
            <a:br>
              <a:rPr lang="et-EE" dirty="0" smtClean="0"/>
            </a:br>
            <a:r>
              <a:rPr lang="et-EE" dirty="0"/>
              <a:t>SA Tartu Pauluse kirik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/>
              <a:t>E</a:t>
            </a:r>
            <a:r>
              <a:rPr lang="et-EE" dirty="0" smtClean="0"/>
              <a:t>namus ei ole täiskohaga</a:t>
            </a:r>
            <a:endParaRPr lang="et-EE" dirty="0"/>
          </a:p>
          <a:p>
            <a:endParaRPr lang="et-EE" dirty="0" smtClean="0"/>
          </a:p>
          <a:p>
            <a:r>
              <a:rPr lang="et-EE" dirty="0" smtClean="0"/>
              <a:t>Sihtasutuse juhataja</a:t>
            </a:r>
          </a:p>
          <a:p>
            <a:r>
              <a:rPr lang="et-EE" dirty="0" smtClean="0"/>
              <a:t>2 kontserdikorraldajat</a:t>
            </a:r>
          </a:p>
          <a:p>
            <a:r>
              <a:rPr lang="et-EE" dirty="0"/>
              <a:t>a</a:t>
            </a:r>
            <a:r>
              <a:rPr lang="et-EE" dirty="0" smtClean="0"/>
              <a:t>dministraator</a:t>
            </a:r>
          </a:p>
          <a:p>
            <a:r>
              <a:rPr lang="et-EE" dirty="0" smtClean="0"/>
              <a:t>giid </a:t>
            </a:r>
            <a:r>
              <a:rPr lang="et-EE" dirty="0"/>
              <a:t>ja reklaamtrükiste </a:t>
            </a:r>
            <a:r>
              <a:rPr lang="et-EE" dirty="0" smtClean="0"/>
              <a:t>valmistaja</a:t>
            </a:r>
          </a:p>
          <a:p>
            <a:r>
              <a:rPr lang="et-EE" dirty="0"/>
              <a:t>r</a:t>
            </a:r>
            <a:r>
              <a:rPr lang="et-EE" dirty="0" smtClean="0"/>
              <a:t>emondimees</a:t>
            </a:r>
          </a:p>
          <a:p>
            <a:r>
              <a:rPr lang="et-EE" dirty="0" smtClean="0"/>
              <a:t>koristaja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32276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Rendituludest kaetakse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hoone korrashoiu-</a:t>
            </a:r>
          </a:p>
          <a:p>
            <a:r>
              <a:rPr lang="et-EE" dirty="0" smtClean="0"/>
              <a:t>kütte- </a:t>
            </a:r>
          </a:p>
          <a:p>
            <a:r>
              <a:rPr lang="et-EE" dirty="0" smtClean="0"/>
              <a:t>valgustuse- </a:t>
            </a:r>
          </a:p>
          <a:p>
            <a:r>
              <a:rPr lang="et-EE" dirty="0" smtClean="0"/>
              <a:t>valveteenuse-</a:t>
            </a:r>
          </a:p>
          <a:p>
            <a:r>
              <a:rPr lang="et-EE" dirty="0" smtClean="0"/>
              <a:t>automaatika </a:t>
            </a:r>
            <a:r>
              <a:rPr lang="et-EE" dirty="0"/>
              <a:t>hoolduse- </a:t>
            </a:r>
          </a:p>
          <a:p>
            <a:r>
              <a:rPr lang="et-EE" dirty="0" smtClean="0"/>
              <a:t>palgakulud </a:t>
            </a:r>
          </a:p>
          <a:p>
            <a:endParaRPr lang="et-EE" dirty="0"/>
          </a:p>
          <a:p>
            <a:r>
              <a:rPr lang="et-EE" dirty="0" smtClean="0"/>
              <a:t>Turistide </a:t>
            </a:r>
            <a:r>
              <a:rPr lang="et-EE" dirty="0"/>
              <a:t>linna kutsumiseks ja kiriku uste igapäevaseks lahti hoidmiseks soovib Sihtasutus teha koostööd Tartu linnaga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068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14 </a:t>
            </a:r>
            <a:r>
              <a:rPr lang="et-EE" dirty="0"/>
              <a:t>miljonit </a:t>
            </a:r>
            <a:r>
              <a:rPr lang="et-EE" dirty="0" smtClean="0"/>
              <a:t>eurot</a:t>
            </a:r>
            <a:br>
              <a:rPr lang="et-EE" dirty="0" smtClean="0"/>
            </a:br>
            <a:r>
              <a:rPr lang="et-EE" dirty="0" smtClean="0"/>
              <a:t>Peamised rahastajad: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Eesti </a:t>
            </a:r>
            <a:r>
              <a:rPr lang="et-EE" dirty="0"/>
              <a:t>Vabariik – 4 473 114 </a:t>
            </a:r>
            <a:r>
              <a:rPr lang="et-EE" dirty="0" smtClean="0"/>
              <a:t>eurot</a:t>
            </a:r>
          </a:p>
          <a:p>
            <a:r>
              <a:rPr lang="et-EE" dirty="0" smtClean="0"/>
              <a:t>Tartu </a:t>
            </a:r>
            <a:r>
              <a:rPr lang="et-EE" dirty="0"/>
              <a:t>linn – 1 370 603 </a:t>
            </a:r>
            <a:r>
              <a:rPr lang="et-EE" dirty="0" smtClean="0"/>
              <a:t>eurot </a:t>
            </a:r>
          </a:p>
          <a:p>
            <a:r>
              <a:rPr lang="et-EE" dirty="0" smtClean="0"/>
              <a:t>Tartu </a:t>
            </a:r>
            <a:r>
              <a:rPr lang="et-EE" dirty="0"/>
              <a:t>Pauluse kogudus – 740 000 </a:t>
            </a:r>
            <a:r>
              <a:rPr lang="et-EE" dirty="0" smtClean="0"/>
              <a:t>eurot, </a:t>
            </a:r>
          </a:p>
          <a:p>
            <a:r>
              <a:rPr lang="et-EE" dirty="0" smtClean="0"/>
              <a:t>EAS - 3 </a:t>
            </a:r>
            <a:r>
              <a:rPr lang="et-EE" dirty="0"/>
              <a:t>193336 </a:t>
            </a:r>
            <a:r>
              <a:rPr lang="et-EE" dirty="0" smtClean="0"/>
              <a:t>eurot</a:t>
            </a:r>
          </a:p>
          <a:p>
            <a:endParaRPr lang="et-EE" dirty="0"/>
          </a:p>
          <a:p>
            <a:r>
              <a:rPr lang="et-EE" dirty="0" smtClean="0"/>
              <a:t>tagastatud käibemaks 1</a:t>
            </a:r>
            <a:r>
              <a:rPr lang="et-EE" dirty="0"/>
              <a:t> 637 692 </a:t>
            </a:r>
            <a:r>
              <a:rPr lang="et-EE" dirty="0" smtClean="0"/>
              <a:t>eurot</a:t>
            </a:r>
          </a:p>
          <a:p>
            <a:endParaRPr lang="et-EE" dirty="0"/>
          </a:p>
          <a:p>
            <a:r>
              <a:rPr lang="et-EE" dirty="0" smtClean="0"/>
              <a:t>laen 1</a:t>
            </a:r>
            <a:r>
              <a:rPr lang="et-EE" dirty="0"/>
              <a:t> 650 000 eurot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942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Kuluartiklid: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sz="2800" dirty="0" smtClean="0"/>
          </a:p>
          <a:p>
            <a:r>
              <a:rPr lang="et-EE" sz="2800" dirty="0" smtClean="0"/>
              <a:t>Projekteerimine	 	715</a:t>
            </a:r>
            <a:r>
              <a:rPr lang="et-EE" sz="2800" dirty="0"/>
              <a:t> 000 </a:t>
            </a:r>
            <a:r>
              <a:rPr lang="et-EE" sz="2800" dirty="0" smtClean="0"/>
              <a:t>eurot</a:t>
            </a:r>
          </a:p>
          <a:p>
            <a:r>
              <a:rPr lang="et-EE" sz="2800" dirty="0"/>
              <a:t>E</a:t>
            </a:r>
            <a:r>
              <a:rPr lang="et-EE" sz="2800" dirty="0" smtClean="0"/>
              <a:t>hitustööd  			9</a:t>
            </a:r>
            <a:r>
              <a:rPr lang="et-EE" sz="2800" dirty="0"/>
              <a:t> 845 527 </a:t>
            </a:r>
            <a:r>
              <a:rPr lang="et-EE" sz="2800" dirty="0" smtClean="0"/>
              <a:t>eurot</a:t>
            </a:r>
          </a:p>
          <a:p>
            <a:r>
              <a:rPr lang="et-EE" sz="2800" dirty="0"/>
              <a:t>O</a:t>
            </a:r>
            <a:r>
              <a:rPr lang="et-EE" sz="2800" dirty="0" smtClean="0"/>
              <a:t>rel 				956</a:t>
            </a:r>
            <a:r>
              <a:rPr lang="et-EE" sz="2800" dirty="0"/>
              <a:t> 290 </a:t>
            </a:r>
            <a:r>
              <a:rPr lang="et-EE" sz="2800" dirty="0" smtClean="0"/>
              <a:t>eurot</a:t>
            </a:r>
          </a:p>
          <a:p>
            <a:r>
              <a:rPr lang="et-EE" sz="2800" dirty="0" smtClean="0"/>
              <a:t>Ehitusjärelevalve</a:t>
            </a:r>
            <a:r>
              <a:rPr lang="et-EE" sz="2800" dirty="0" smtClean="0"/>
              <a:t>	 	338</a:t>
            </a:r>
            <a:r>
              <a:rPr lang="et-EE" sz="2800" dirty="0"/>
              <a:t> 000 </a:t>
            </a:r>
            <a:r>
              <a:rPr lang="et-EE" sz="2800" dirty="0" smtClean="0"/>
              <a:t>eurot</a:t>
            </a:r>
          </a:p>
          <a:p>
            <a:r>
              <a:rPr lang="et-EE" sz="2800" dirty="0"/>
              <a:t>M</a:t>
            </a:r>
            <a:r>
              <a:rPr lang="et-EE" sz="2800" dirty="0" smtClean="0"/>
              <a:t>ööbel 			760</a:t>
            </a:r>
            <a:r>
              <a:rPr lang="et-EE" sz="2800" dirty="0"/>
              <a:t> 000 </a:t>
            </a:r>
            <a:r>
              <a:rPr lang="et-EE" sz="2800" dirty="0" smtClean="0"/>
              <a:t>eurot</a:t>
            </a:r>
          </a:p>
          <a:p>
            <a:r>
              <a:rPr lang="et-EE" sz="2800" dirty="0"/>
              <a:t>L</a:t>
            </a:r>
            <a:r>
              <a:rPr lang="et-EE" sz="2800" dirty="0" smtClean="0"/>
              <a:t>aenuintressid 		179</a:t>
            </a:r>
            <a:r>
              <a:rPr lang="et-EE" sz="2800" dirty="0"/>
              <a:t> 000 eurot</a:t>
            </a:r>
          </a:p>
        </p:txBody>
      </p:sp>
    </p:spTree>
    <p:extLst>
      <p:ext uri="{BB962C8B-B14F-4D97-AF65-F5344CB8AC3E}">
        <p14:creationId xmlns:p14="http://schemas.microsoft.com/office/powerpoint/2010/main" val="326346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Muud kulud 10 a. vältel</a:t>
            </a:r>
            <a:br>
              <a:rPr lang="et-EE" dirty="0" smtClean="0"/>
            </a:br>
            <a:r>
              <a:rPr lang="et-EE" dirty="0" smtClean="0"/>
              <a:t>ligi 1 milj. eurot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j</a:t>
            </a:r>
            <a:r>
              <a:rPr lang="et-EE" dirty="0" smtClean="0"/>
              <a:t>uhtimiskulud, kommunaalkulud</a:t>
            </a:r>
          </a:p>
          <a:p>
            <a:r>
              <a:rPr lang="et-EE" dirty="0" smtClean="0"/>
              <a:t>hoone haldamine, transpordikulud </a:t>
            </a:r>
            <a:endParaRPr lang="et-EE" dirty="0"/>
          </a:p>
          <a:p>
            <a:r>
              <a:rPr lang="et-EE" dirty="0"/>
              <a:t>k</a:t>
            </a:r>
            <a:r>
              <a:rPr lang="et-EE" dirty="0" smtClean="0"/>
              <a:t>omandeeringukulud, juriidiline abi </a:t>
            </a:r>
          </a:p>
          <a:p>
            <a:r>
              <a:rPr lang="et-EE" dirty="0"/>
              <a:t>r</a:t>
            </a:r>
            <a:r>
              <a:rPr lang="et-EE" dirty="0" smtClean="0"/>
              <a:t>aamatupidamine, audiitorteenus </a:t>
            </a:r>
          </a:p>
          <a:p>
            <a:r>
              <a:rPr lang="et-EE" dirty="0" smtClean="0"/>
              <a:t>hoonestusõiguse tasu, bürookulu</a:t>
            </a:r>
          </a:p>
          <a:p>
            <a:r>
              <a:rPr lang="et-EE" dirty="0" smtClean="0"/>
              <a:t>koopiad </a:t>
            </a:r>
            <a:r>
              <a:rPr lang="et-EE" dirty="0"/>
              <a:t>ja </a:t>
            </a:r>
            <a:r>
              <a:rPr lang="et-EE" dirty="0" smtClean="0"/>
              <a:t>tõlked, arhitektuurilised uuringud, </a:t>
            </a:r>
          </a:p>
          <a:p>
            <a:r>
              <a:rPr lang="et-EE" dirty="0" smtClean="0"/>
              <a:t>reklaamtrükised, reklaamfilmid </a:t>
            </a:r>
            <a:endParaRPr lang="et-EE" dirty="0"/>
          </a:p>
          <a:p>
            <a:r>
              <a:rPr lang="et-EE" dirty="0" smtClean="0"/>
              <a:t>oreli </a:t>
            </a:r>
            <a:r>
              <a:rPr lang="et-EE" dirty="0"/>
              <a:t>interaktiivse </a:t>
            </a:r>
            <a:r>
              <a:rPr lang="et-EE" dirty="0" smtClean="0"/>
              <a:t>õppeprogramm, </a:t>
            </a:r>
          </a:p>
          <a:p>
            <a:r>
              <a:rPr lang="et-EE" dirty="0"/>
              <a:t>t</a:t>
            </a:r>
            <a:r>
              <a:rPr lang="et-EE" dirty="0" smtClean="0"/>
              <a:t>urundus, avamisüritus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03934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10  aastane  projekt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E</a:t>
            </a:r>
            <a:r>
              <a:rPr lang="et-EE" dirty="0" smtClean="0"/>
              <a:t>hituslepingust - avamisürituseni 7 aastat</a:t>
            </a:r>
            <a:endParaRPr lang="et-EE" dirty="0"/>
          </a:p>
          <a:p>
            <a:r>
              <a:rPr lang="et-EE" dirty="0"/>
              <a:t>V</a:t>
            </a:r>
            <a:r>
              <a:rPr lang="et-EE" dirty="0" smtClean="0"/>
              <a:t>õlg täna 1</a:t>
            </a:r>
            <a:r>
              <a:rPr lang="et-EE" dirty="0"/>
              <a:t> 070 000 </a:t>
            </a:r>
            <a:r>
              <a:rPr lang="et-EE" dirty="0" smtClean="0"/>
              <a:t>eurot </a:t>
            </a:r>
          </a:p>
          <a:p>
            <a:pPr marL="0" indent="0">
              <a:buNone/>
            </a:pPr>
            <a:r>
              <a:rPr lang="et-EE" dirty="0" smtClean="0"/>
              <a:t>Finantseerimisplaan</a:t>
            </a:r>
          </a:p>
          <a:p>
            <a:r>
              <a:rPr lang="et-EE" dirty="0" smtClean="0"/>
              <a:t>2017 </a:t>
            </a:r>
            <a:r>
              <a:rPr lang="et-EE" dirty="0"/>
              <a:t>loodame </a:t>
            </a:r>
            <a:endParaRPr lang="et-EE" dirty="0" smtClean="0"/>
          </a:p>
          <a:p>
            <a:r>
              <a:rPr lang="et-EE" dirty="0" smtClean="0"/>
              <a:t>Tartu </a:t>
            </a:r>
            <a:r>
              <a:rPr lang="et-EE" dirty="0"/>
              <a:t>linnalt </a:t>
            </a:r>
            <a:r>
              <a:rPr lang="et-EE" dirty="0" smtClean="0"/>
              <a:t>128</a:t>
            </a:r>
            <a:r>
              <a:rPr lang="et-EE" dirty="0"/>
              <a:t> 000 </a:t>
            </a:r>
            <a:r>
              <a:rPr lang="et-EE" dirty="0" smtClean="0"/>
              <a:t>eurot</a:t>
            </a:r>
          </a:p>
          <a:p>
            <a:r>
              <a:rPr lang="et-EE" dirty="0" smtClean="0"/>
              <a:t>Riigilt 498  </a:t>
            </a:r>
            <a:r>
              <a:rPr lang="et-EE" dirty="0"/>
              <a:t>511 eurot </a:t>
            </a:r>
            <a:endParaRPr lang="et-EE" dirty="0" smtClean="0"/>
          </a:p>
          <a:p>
            <a:r>
              <a:rPr lang="et-EE" dirty="0" smtClean="0"/>
              <a:t>Kokku tasuda võlga 620 000 eurot</a:t>
            </a:r>
          </a:p>
          <a:p>
            <a:r>
              <a:rPr lang="et-EE" dirty="0" smtClean="0"/>
              <a:t>2018 </a:t>
            </a:r>
            <a:r>
              <a:rPr lang="et-EE" dirty="0"/>
              <a:t>loodame </a:t>
            </a:r>
            <a:endParaRPr lang="et-EE" dirty="0" smtClean="0"/>
          </a:p>
          <a:p>
            <a:r>
              <a:rPr lang="et-EE" dirty="0" smtClean="0"/>
              <a:t>Riigilt 440</a:t>
            </a:r>
            <a:r>
              <a:rPr lang="et-EE" dirty="0"/>
              <a:t> 000 </a:t>
            </a:r>
            <a:r>
              <a:rPr lang="et-EE" dirty="0" smtClean="0"/>
              <a:t>eurot ja tasuda võla lõplikult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35973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 aasta kiriku </a:t>
            </a:r>
            <a:r>
              <a:rPr lang="et-EE" dirty="0" smtClean="0"/>
              <a:t>valmimisest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sz="4000" dirty="0" smtClean="0"/>
              <a:t>69 kontserti</a:t>
            </a:r>
          </a:p>
          <a:p>
            <a:r>
              <a:rPr lang="et-EE" sz="4000" dirty="0"/>
              <a:t>n</a:t>
            </a:r>
            <a:r>
              <a:rPr lang="et-EE" sz="4000" dirty="0" smtClean="0"/>
              <a:t>endest </a:t>
            </a:r>
            <a:r>
              <a:rPr lang="et-EE" sz="4000" dirty="0"/>
              <a:t>16 kontserti </a:t>
            </a:r>
            <a:r>
              <a:rPr lang="et-EE" sz="4000" dirty="0" smtClean="0"/>
              <a:t>õpilastele</a:t>
            </a:r>
          </a:p>
          <a:p>
            <a:endParaRPr lang="et-EE" sz="4000" dirty="0"/>
          </a:p>
          <a:p>
            <a:r>
              <a:rPr lang="et-EE" sz="4000" dirty="0" smtClean="0"/>
              <a:t>kokku </a:t>
            </a:r>
            <a:r>
              <a:rPr lang="et-EE" sz="4000" dirty="0"/>
              <a:t>külastajaid 17 </a:t>
            </a:r>
            <a:r>
              <a:rPr lang="et-EE" sz="4000" dirty="0" smtClean="0"/>
              <a:t>600</a:t>
            </a:r>
            <a:endParaRPr lang="et-EE" sz="40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48829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Muud üritused  - 31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sz="4000" dirty="0" smtClean="0"/>
          </a:p>
          <a:p>
            <a:r>
              <a:rPr lang="et-EE" sz="4000" dirty="0" smtClean="0"/>
              <a:t>koolitused</a:t>
            </a:r>
            <a:endParaRPr lang="et-EE" sz="4000" dirty="0"/>
          </a:p>
          <a:p>
            <a:r>
              <a:rPr lang="et-EE" sz="4000" dirty="0" smtClean="0"/>
              <a:t>seminarid </a:t>
            </a:r>
          </a:p>
          <a:p>
            <a:r>
              <a:rPr lang="et-EE" sz="4000" dirty="0" smtClean="0"/>
              <a:t>oreliprogrammi </a:t>
            </a:r>
            <a:r>
              <a:rPr lang="et-EE" sz="4000" dirty="0"/>
              <a:t>jälgimised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42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Turism esimesel aastal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Registreeritud ja </a:t>
            </a:r>
            <a:r>
              <a:rPr lang="et-EE" dirty="0" smtClean="0"/>
              <a:t>giiditeenusega gruppe 62</a:t>
            </a:r>
          </a:p>
          <a:p>
            <a:pPr lvl="1"/>
            <a:r>
              <a:rPr lang="et-EE" dirty="0" smtClean="0"/>
              <a:t>17 </a:t>
            </a:r>
            <a:r>
              <a:rPr lang="et-EE" dirty="0"/>
              <a:t>olid välismaa  grupid </a:t>
            </a:r>
            <a:endParaRPr lang="et-EE" dirty="0" smtClean="0"/>
          </a:p>
          <a:p>
            <a:pPr lvl="1"/>
            <a:r>
              <a:rPr lang="et-EE" dirty="0" smtClean="0"/>
              <a:t>7 olid õpilaste grupid</a:t>
            </a:r>
            <a:endParaRPr lang="et-EE" dirty="0"/>
          </a:p>
          <a:p>
            <a:r>
              <a:rPr lang="et-EE" dirty="0"/>
              <a:t>Keskmiselt </a:t>
            </a:r>
            <a:r>
              <a:rPr lang="et-EE" dirty="0" smtClean="0"/>
              <a:t>grupis </a:t>
            </a:r>
            <a:r>
              <a:rPr lang="et-EE" dirty="0"/>
              <a:t>25 </a:t>
            </a:r>
            <a:r>
              <a:rPr lang="et-EE" dirty="0" smtClean="0"/>
              <a:t>inimest</a:t>
            </a:r>
          </a:p>
          <a:p>
            <a:r>
              <a:rPr lang="et-EE" dirty="0" smtClean="0"/>
              <a:t>Kokku gruppidega 1550 inimest</a:t>
            </a:r>
            <a:endParaRPr lang="et-EE" dirty="0"/>
          </a:p>
          <a:p>
            <a:endParaRPr lang="et-EE" dirty="0" smtClean="0"/>
          </a:p>
          <a:p>
            <a:r>
              <a:rPr lang="et-EE" dirty="0" err="1"/>
              <a:t>K</a:t>
            </a:r>
            <a:r>
              <a:rPr lang="fi-FI" dirty="0" err="1" smtClean="0"/>
              <a:t>eskmiselt</a:t>
            </a:r>
            <a:r>
              <a:rPr lang="fi-FI" dirty="0" smtClean="0"/>
              <a:t> </a:t>
            </a:r>
            <a:r>
              <a:rPr lang="fi-FI" dirty="0"/>
              <a:t>10 </a:t>
            </a:r>
            <a:r>
              <a:rPr lang="fi-FI" dirty="0" smtClean="0"/>
              <a:t>turisti</a:t>
            </a:r>
            <a:r>
              <a:rPr lang="et-EE" dirty="0" smtClean="0"/>
              <a:t> päevas</a:t>
            </a:r>
          </a:p>
          <a:p>
            <a:r>
              <a:rPr lang="et-EE" dirty="0" smtClean="0"/>
              <a:t>aastas </a:t>
            </a:r>
            <a:r>
              <a:rPr lang="fi-FI" dirty="0" smtClean="0"/>
              <a:t>3650 </a:t>
            </a:r>
            <a:r>
              <a:rPr lang="fi-FI" dirty="0"/>
              <a:t>turisti.</a:t>
            </a:r>
          </a:p>
          <a:p>
            <a:endParaRPr lang="et-EE" dirty="0" smtClean="0"/>
          </a:p>
          <a:p>
            <a:r>
              <a:rPr lang="et-EE" dirty="0" err="1"/>
              <a:t>A</a:t>
            </a:r>
            <a:r>
              <a:rPr lang="fi-FI" dirty="0" err="1" smtClean="0"/>
              <a:t>astas</a:t>
            </a:r>
            <a:r>
              <a:rPr lang="fi-FI" dirty="0" smtClean="0"/>
              <a:t> </a:t>
            </a:r>
            <a:r>
              <a:rPr lang="et-EE" dirty="0" smtClean="0"/>
              <a:t>kokku </a:t>
            </a:r>
            <a:r>
              <a:rPr lang="fi-FI" dirty="0" smtClean="0"/>
              <a:t>5200 turisti</a:t>
            </a:r>
            <a:r>
              <a:rPr lang="et-EE" dirty="0" smtClean="0"/>
              <a:t>, nendest</a:t>
            </a:r>
            <a:r>
              <a:rPr lang="fi-FI" dirty="0" smtClean="0"/>
              <a:t> 1000 </a:t>
            </a:r>
            <a:r>
              <a:rPr lang="fi-FI" dirty="0" err="1" smtClean="0"/>
              <a:t>välismaalased</a:t>
            </a:r>
            <a:endParaRPr lang="fi-FI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16461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Kirikuhoone </a:t>
            </a:r>
            <a:r>
              <a:rPr lang="et-EE" dirty="0" smtClean="0"/>
              <a:t>üürile antud</a:t>
            </a:r>
            <a:br>
              <a:rPr lang="et-EE" dirty="0" smtClean="0"/>
            </a:br>
            <a:r>
              <a:rPr lang="et-EE" dirty="0" smtClean="0"/>
              <a:t>Tartu </a:t>
            </a:r>
            <a:r>
              <a:rPr lang="et-EE" dirty="0"/>
              <a:t>Pauluse </a:t>
            </a:r>
            <a:r>
              <a:rPr lang="et-EE" dirty="0" smtClean="0"/>
              <a:t>kogudusele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600" dirty="0"/>
              <a:t>A</a:t>
            </a:r>
            <a:r>
              <a:rPr lang="et-EE" sz="3600" dirty="0" smtClean="0"/>
              <a:t>asta </a:t>
            </a:r>
            <a:r>
              <a:rPr lang="et-EE" sz="3600" dirty="0"/>
              <a:t>jooksul külastas kirikut </a:t>
            </a:r>
            <a:endParaRPr lang="et-EE" sz="3600" dirty="0" smtClean="0"/>
          </a:p>
          <a:p>
            <a:r>
              <a:rPr lang="et-EE" sz="3600" dirty="0" smtClean="0"/>
              <a:t>30 000 </a:t>
            </a:r>
            <a:r>
              <a:rPr lang="et-EE" sz="3600" dirty="0"/>
              <a:t>inimest </a:t>
            </a:r>
            <a:endParaRPr lang="et-EE" sz="3600" dirty="0" smtClean="0"/>
          </a:p>
          <a:p>
            <a:r>
              <a:rPr lang="et-EE" sz="3600" dirty="0" smtClean="0"/>
              <a:t>Jumalateenistustel, palvustel</a:t>
            </a:r>
            <a:r>
              <a:rPr lang="et-EE" sz="3600" dirty="0"/>
              <a:t>, piiblitundides, </a:t>
            </a:r>
            <a:r>
              <a:rPr lang="et-EE" sz="3600" dirty="0" err="1" smtClean="0"/>
              <a:t>noorteõhtutel</a:t>
            </a:r>
            <a:r>
              <a:rPr lang="et-EE" sz="3600" dirty="0" smtClean="0"/>
              <a:t>, pühapäevakoolis </a:t>
            </a:r>
          </a:p>
          <a:p>
            <a:endParaRPr lang="et-EE" sz="3600" dirty="0" smtClean="0"/>
          </a:p>
          <a:p>
            <a:r>
              <a:rPr lang="et-EE" sz="3600" dirty="0" smtClean="0"/>
              <a:t>Külastajate hulk kokku aastas </a:t>
            </a:r>
            <a:r>
              <a:rPr lang="et-EE" sz="3600" dirty="0"/>
              <a:t>52 </a:t>
            </a:r>
            <a:r>
              <a:rPr lang="et-EE" sz="3600" dirty="0" smtClean="0"/>
              <a:t>000 inimest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681186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</TotalTime>
  <Words>201</Words>
  <Application>Microsoft Office PowerPoint</Application>
  <PresentationFormat>Kohandatud</PresentationFormat>
  <Paragraphs>89</Paragraphs>
  <Slides>11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2" baseType="lpstr">
      <vt:lpstr>Retro</vt:lpstr>
      <vt:lpstr>SA PAULUSE KIRIK       2005</vt:lpstr>
      <vt:lpstr>14 miljonit eurot Peamised rahastajad:</vt:lpstr>
      <vt:lpstr>Kuluartiklid: </vt:lpstr>
      <vt:lpstr>Muud kulud 10 a. vältel ligi 1 milj. eurot</vt:lpstr>
      <vt:lpstr>10  aastane  projekt</vt:lpstr>
      <vt:lpstr>1 aasta kiriku valmimisest</vt:lpstr>
      <vt:lpstr>Muud üritused  - 31</vt:lpstr>
      <vt:lpstr>Turism esimesel aastal</vt:lpstr>
      <vt:lpstr>Kirikuhoone üürile antud Tartu Pauluse kogudusele</vt:lpstr>
      <vt:lpstr>7 uut töökohta SA Tartu Pauluse kirik</vt:lpstr>
      <vt:lpstr>Rendituludest kaetakse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 PAULUSE KIRIK       2005</dc:title>
  <dc:creator>Peeter Lääne</dc:creator>
  <cp:lastModifiedBy>Tartu Linnavalitsus</cp:lastModifiedBy>
  <cp:revision>9</cp:revision>
  <dcterms:created xsi:type="dcterms:W3CDTF">2016-09-23T17:34:08Z</dcterms:created>
  <dcterms:modified xsi:type="dcterms:W3CDTF">2016-09-26T11:28:21Z</dcterms:modified>
</cp:coreProperties>
</file>